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391" r:id="rId2"/>
    <p:sldId id="414" r:id="rId3"/>
    <p:sldId id="394" r:id="rId4"/>
    <p:sldId id="459" r:id="rId5"/>
    <p:sldId id="460" r:id="rId6"/>
    <p:sldId id="461" r:id="rId7"/>
    <p:sldId id="462" r:id="rId8"/>
    <p:sldId id="463" r:id="rId9"/>
    <p:sldId id="464" r:id="rId10"/>
    <p:sldId id="455" r:id="rId11"/>
    <p:sldId id="457" r:id="rId12"/>
    <p:sldId id="458" r:id="rId13"/>
    <p:sldId id="406" r:id="rId14"/>
    <p:sldId id="416" r:id="rId15"/>
    <p:sldId id="465" r:id="rId16"/>
    <p:sldId id="415" r:id="rId17"/>
    <p:sldId id="466" r:id="rId18"/>
    <p:sldId id="397" r:id="rId19"/>
    <p:sldId id="398" r:id="rId20"/>
    <p:sldId id="399" r:id="rId21"/>
    <p:sldId id="400" r:id="rId22"/>
    <p:sldId id="407" r:id="rId23"/>
    <p:sldId id="467" r:id="rId24"/>
    <p:sldId id="468" r:id="rId25"/>
    <p:sldId id="392" r:id="rId26"/>
    <p:sldId id="450" r:id="rId27"/>
    <p:sldId id="410" r:id="rId28"/>
    <p:sldId id="469" r:id="rId29"/>
    <p:sldId id="417" r:id="rId30"/>
    <p:sldId id="418" r:id="rId31"/>
    <p:sldId id="419" r:id="rId32"/>
    <p:sldId id="420" r:id="rId33"/>
    <p:sldId id="451" r:id="rId34"/>
    <p:sldId id="470" r:id="rId35"/>
    <p:sldId id="424" r:id="rId36"/>
    <p:sldId id="471" r:id="rId37"/>
    <p:sldId id="478" r:id="rId38"/>
    <p:sldId id="393" r:id="rId39"/>
    <p:sldId id="479" r:id="rId40"/>
    <p:sldId id="395" r:id="rId41"/>
    <p:sldId id="436" r:id="rId42"/>
    <p:sldId id="444" r:id="rId43"/>
    <p:sldId id="445" r:id="rId44"/>
    <p:sldId id="477" r:id="rId45"/>
    <p:sldId id="446" r:id="rId46"/>
    <p:sldId id="453" r:id="rId47"/>
    <p:sldId id="438" r:id="rId48"/>
    <p:sldId id="443" r:id="rId49"/>
    <p:sldId id="362" r:id="rId50"/>
    <p:sldId id="447" r:id="rId51"/>
    <p:sldId id="472" r:id="rId52"/>
    <p:sldId id="473" r:id="rId53"/>
    <p:sldId id="474" r:id="rId54"/>
    <p:sldId id="475" r:id="rId55"/>
    <p:sldId id="476" r:id="rId56"/>
    <p:sldId id="448" r:id="rId57"/>
    <p:sldId id="44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energy submetered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REDD</c:v>
                </c:pt>
                <c:pt idx="1">
                  <c:v>Smart*</c:v>
                </c:pt>
                <c:pt idx="2">
                  <c:v>Pecan</c:v>
                </c:pt>
                <c:pt idx="3">
                  <c:v>AMPds</c:v>
                </c:pt>
                <c:pt idx="4">
                  <c:v>iAWE</c:v>
                </c:pt>
                <c:pt idx="5">
                  <c:v>UK_DALE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71</c:v>
                </c:pt>
                <c:pt idx="1">
                  <c:v>86</c:v>
                </c:pt>
                <c:pt idx="2">
                  <c:v>87</c:v>
                </c:pt>
                <c:pt idx="3">
                  <c:v>97</c:v>
                </c:pt>
                <c:pt idx="4">
                  <c:v>48</c:v>
                </c:pt>
                <c:pt idx="5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52672"/>
        <c:axId val="71713344"/>
      </c:barChart>
      <c:catAx>
        <c:axId val="7145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71713344"/>
        <c:crosses val="autoZero"/>
        <c:auto val="1"/>
        <c:lblAlgn val="ctr"/>
        <c:lblOffset val="100"/>
        <c:noMultiLvlLbl val="0"/>
      </c:catAx>
      <c:valAx>
        <c:axId val="717133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5267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# </a:t>
            </a:r>
            <a:r>
              <a:rPr lang="en-US" dirty="0" smtClean="0"/>
              <a:t>Papers citing the seminal work per year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Citations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07136"/>
        <c:axId val="71744832"/>
      </c:barChart>
      <c:catAx>
        <c:axId val="6850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744832"/>
        <c:crosses val="autoZero"/>
        <c:auto val="1"/>
        <c:lblAlgn val="ctr"/>
        <c:lblOffset val="100"/>
        <c:noMultiLvlLbl val="0"/>
      </c:catAx>
      <c:valAx>
        <c:axId val="717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50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0.88739</cdr:x>
      <cdr:y>0.01887</cdr:y>
    </cdr:from>
    <cdr:to>
      <cdr:x>0.95045</cdr:x>
      <cdr:y>0.30675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7505700" y="76200"/>
          <a:ext cx="533400" cy="1162627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ACEB-D386-4DD2-A3AE-471AD026374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CC0C-BE82-4F62-8D54-2BA0085B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A957-18A1-4074-B1A1-3ACC97D30AA1}" type="datetime1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4701-E623-4965-BE1F-DCC683E884B0}" type="datetime1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8CD9-87D0-4639-82F0-3C4E5FD57C2A}" type="datetime1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>
            <a:lvl1pPr>
              <a:defRPr sz="66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034F-3936-4975-8F31-C4EF9ED3E234}" type="datetime1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1800">
                <a:latin typeface="Trebuchet MS" pitchFamily="34" charset="0"/>
              </a:defRPr>
            </a:lvl1pPr>
          </a:lstStyle>
          <a:p>
            <a:fld id="{CD3D5919-09E1-4F33-BEEB-ABBFD5188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6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084-4B6B-43D7-AF45-0B7D68E4A07C}" type="datetime1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1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238-4EF4-461B-A32E-45CFE2478F02}" type="datetime1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8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31-2BC7-4F73-8A6D-4BFAB59399D6}" type="datetime1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784-0735-4340-8763-CA2E2262E61C}" type="datetime1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B767-809F-42DC-BA7B-ECC6B06D3BD6}" type="datetime1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3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C02-0AF8-46D6-B67A-980AD39C88D8}" type="datetime1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F8F0-BBF7-4E5F-AD57-9AA6626C0A23}" type="datetime1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DF80-5BD4-4EB8-BEA3-64DD14494B32}" type="datetime1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5919-09E1-4F33-BEEB-ABBFD518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1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34" y="3505200"/>
            <a:ext cx="8915400" cy="1143000"/>
          </a:xfrm>
        </p:spPr>
        <p:txBody>
          <a:bodyPr/>
          <a:lstStyle/>
          <a:p>
            <a:r>
              <a:rPr lang="en-US" sz="8800" dirty="0"/>
              <a:t>NILMTK</a:t>
            </a:r>
            <a:r>
              <a:rPr lang="en-US" dirty="0"/>
              <a:t/>
            </a:r>
            <a:br>
              <a:rPr lang="en-US" dirty="0"/>
            </a:b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rebuchet MS" pitchFamily="34" charset="0"/>
              </a:rPr>
              <a:t>An Open Source Toolkit for </a:t>
            </a:r>
            <a:endParaRPr lang="en-US" sz="4800" dirty="0" smtClean="0">
              <a:latin typeface="Trebuchet MS" pitchFamily="34" charset="0"/>
            </a:endParaRPr>
          </a:p>
          <a:p>
            <a:pPr algn="ctr"/>
            <a:r>
              <a:rPr lang="en-US" sz="4800" dirty="0" smtClean="0">
                <a:latin typeface="Trebuchet MS" pitchFamily="34" charset="0"/>
              </a:rPr>
              <a:t>Non-intrusive Load Monitoring</a:t>
            </a:r>
            <a:endParaRPr lang="en-US" sz="4800" dirty="0">
              <a:latin typeface="Trebuchet M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https://encrypted-tbn2.gstatic.com/images?q=tbn:ANd9GcRzZzEr2Fd4BfJPHfa01NTG2up5TkWTWYGszxtJgKkxlVRQ0VW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2" b="10307"/>
          <a:stretch/>
        </p:blipFill>
        <p:spPr bwMode="auto">
          <a:xfrm>
            <a:off x="76200" y="1295400"/>
            <a:ext cx="3332328" cy="9007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uephoria.com/sites/default/files/imagecache/FullSize/Sorkin-E-Columbia-Branding-01_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0011" r="13200" b="25981"/>
          <a:stretch/>
        </p:blipFill>
        <p:spPr bwMode="auto">
          <a:xfrm>
            <a:off x="6477000" y="61505"/>
            <a:ext cx="2543175" cy="7911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SQlKW1LaPKS8zWY6YsIG9-TTdw8O7cW0bmJoW7jQz3HS0cx69GqcwhiHV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1" b="31053"/>
          <a:stretch/>
        </p:blipFill>
        <p:spPr bwMode="auto">
          <a:xfrm>
            <a:off x="3657600" y="61505"/>
            <a:ext cx="2543175" cy="7911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wgHBhMRBxQRDhEWGRoUFxUYGBQTGBQUFh0iHRUdFx8cHDQsGSYlHBgWJDEhJS4vLjo6FyQzODMuNygtLisBCgoKDg0NGBAQGy0kHyAuLiw3Ly0sNywtMiw3KywrLC40Kzc3LCwsLisrNyssLCwuLCssLCwsLCwsLDIrLyw3LP/AABEIALQBGAMBIgACEQEDEQH/xAAcAAEBAQEAAwEBAAAAAAAAAAAABwYFAQMECAL/xABCEAABAgIGBQcICQQDAAAAAAAAAQIDBAUGETVysQchMTRzEjZBUWGS0RUiUlNxgcLSFhcyVGKRk6HBFEKCshMk8P/EABoBAQEAAwEBAAAAAAAAAAAAAAABAgMEBgX/xAAqEQEAAgIABAUCBwAAAAAAAAAAAQIDEQQSITEFEzJBUTPwFSJCUmGBkf/aAAwDAQACEQMRAD8AuIAAAAAAAAAAAAAAAAAAAAAAAAAAAAAAAAAAAAAAAAAAAAAAAAAAAAAAAAAAAAAAAAAAAAAAAAAAAAAAAAAAAAAAAAAAAAAAAAAAAAD1xo8KA22O5rE2WqqJr956fKUj62F3m+Jxa93UzGmSmEKKr5SkfWwu83xPZAmpeYWyA9j1TbYqLZ+RJjU1B32LhTMDauc1jVV6oiJrVepD5PKtHeuhd9vieaWuuNgdkpGk2EFk8q0d66F32+J/UOkpGI9Gw4sJyrqREc1VVezWRo6FXb+l+I3MCvnyRaUo+DEVsWNCa5NSor2oqL26z6yKVt5zTGNQK75Yoz18Hvs8R5Yoz18Hvs8SGWHiwuh+gIb2xGIsNUci60VNaKnYeian5OTVEm4kOEq7OU5rbbNtlqnoq9cUDhsyQn2mLfpbA/NpBQfLlE/eIH6jPEeXKJ+8QP1GeJ+e7EFiAfoTy5RP3iB+ozxHlyifvED9RnifnuxBYgH6E8uUT94gfqM8T72uRzUVutF1ovWh+a3InJP0ZRt3QsDckA+kGFrzMzEtTENZd74a/wDGn2XK3+5eo+OQrfSUsqJH5Mdv4tS+5U/k2RjmY3Ditx1KZJpaOyjA5FD1ikaU82GvIieg7Uvu6zrmExMd3XS9bxus7AARkAAAAAAAAAAAAAM3Xu6mY0yUwpuq93UzGmSmFLAGoqDvsXCmZlzUVB32LhTMI1dLXXFwOyUjSbCy0tdcXA7JSNJsIrydGrt/QOI3M5x0au39A4jcyorxFa285pjGpaiK1t5zTGNRCuQACouNXrigcNmSE+0xb9LYH5tKDV64oHDZkhPtMW/S2B+bTFU8ABUAaeq1TZiskm+JAishI13IsVqrbqRbdS9p2vqsnfvELuO8QJ677J+jKNu6FgbkhNF0VzqpvELuO8SnysJYEqxi6+S1G29diWEVhdIN7Q+Gn+ymYNvXWh52dmWxZRvLa1nJVE+1tVdSdO0xCorVsdqU6sc/lee42sxmtMx3EWxdRsatVqcjkhUotqbGxF6Ox/iY4FtWJasOa2K26rNt2AyVSabWOz+nmltciWsVelqdHu/9sNacto1OnocOWuWkWgABG0AAAAAAAAAAGbr3dTMaZKYU3Ve7qZjTJTClgDUVB32LhTMy5qKg77FwpmEaulrri4HZKRpNhZaWuuLgdkpGk2EV5OjV2/oHEbmc46NXb+gcRuZUV4itbec0xjUtRFa285pjGohXIABUXGr1xQOGzJCfaYt+lsD82lBq9cUDhsyQn2mLfpbA/NpiqeAAqKxoguONxfhabwweiC443F+FpvCKAAAZ+s1XYVJQliSyI2MnuR/Yvb2mgBYmYnowyY65K8tkac1WuVHalTUqdSng0teqPSVpJIsPUkRNeNu380s/czR11ncbeazY5x3ms+z2S0eJKzDXwVsc1UVPcVuRmmTsmyJD2ORFJAb+oMysWinQ1/sctnsdrztNeWOm3d4bk1eafLTgA532gAAAAAAAAAAZuvd1MxpkphTdV7upmNMlMKWANRUHfYuFMzLmoqDvsXCmYRq6WuuLgdkpGk2Flpa64uB2SkaTYRXk6NXb+gcRuZzjo1dv6BxG5lRXiK1t5zTGNS1EVrbzmmMaiFcgAFRcavXFA4bMkJ9pi36WwPzaUGr1xQOGzJCfaYt+lsD82mKp4ACorGiC443F+FpvDB6ILjjcX4Wm8IoAAAAAzVfYSPoVHdLXov52p/JPii16ejaBVF6XNT+f4J0dOL0vheI/W/oNfo7dZMR07GL+Sr4mQNbo7T/tRl/C391XwLk9MtXBfXr9+zcgA5XogAAAAAAAAAAZuvd1MxpkphTdV7upmNMlMKWANRUHfYuFMzLmoqDvsXCmYRq6WuuLgdkpGk2Flpa64uB2SkaTYRXk6NXb+gcRuZzjo1dv6BxG5lRXiK1t5zTGNS1EVrbzmmMaiFcgAFRcavXFA4bMkJ9pi36WwPzaUGr1xQOGzJCfaYt+lsD82mKp4ACorGiC443F+FpvDB6ILjjcX4Wm8IoAAAB8VL0nAoqTWJML2Nb0ud0IgjqlrRWNyy2kGdR0SHBb0Wvd7V1N+Ix57p2aizs26JH1uctq/wAInsQ9J11jUaea4jL5uSbButH0urJKJEX+5yNT2NTxVTDNarnIjdarqROtV2FXoWRSjqLhwulE14l1u/dVMMs9NOrw7HvLzfD7gAc77gAAAAAAAAAAM3Xu6mY0yUwpuq93UzGmSmFLAGoqDvsXCmZlzUVB32LhTMI1dLXXFwOyUjSbCy0tdcXA7JSNJsIrydGrt/QOI3M5x0au39A4jcyorxFa285pjGpaiK1t5zTGNRCuQACouNXrigcNmSE+0xb9LYH5tKDV64oHDZkhPtMW/S2B+bTFU8ABUVjRBccbi/C03MaNDgQ+VGVGNTpVbE1mG0QXHG4vwtNBXTm5E9rP92iI3OmOS/JSbfEOh5Vo/wBbC7zfE9UanKLgp58aH7ltyJSeTd5MPkz4nf8AbDd0jXWVhtVKPasV3W61rfFf2MbSE/M0jMcubcrl6OpE6kToPmBsrSI7OTNxOTL6p6AB2qu1fjUtF5US1kFNrtnK7G+JZmIjctWPHbJblq+6pNDrMzP9RHTzGL5v4n9fuz9hvj1wIMOXgoyCiNa1LEROhD2HLa3NO3ouHwxhpywAAxbwAAAAAAAAAAZuvd1MxpkphSo0rRkClZdGTKuREXleaqItuzpTtOV9DaN9KN3m/KUYM1FQd9i4UzOp9DaN9KN3m/KfdRNBytExXOllequSxeUqLs9iAfTS11xcDslI0mwtkxBbMQHMfbY5Fatm2xdRmvoJRXpR+835SCcnRq7f0DiNzNr9BKK9KP3m/Ke+SqbRsnNsiQnRlcxUclrm2Wp1+aUaIitbec0xjUtRmKRqPRdITz4sd0ZHPXlLY5qJb2eaQSUFS+ruhvTmO8z5B9XdDenMd5nyF2O/V64oHDZkhPtMW/S2B+bSlycuyTlWQ4VqtYiNS3bYmpLTj1kqpR9Y4rHTzorVYionIVqanWW22tXqIISCvfVjQfpzPfZ8g+rGg/Tme+z5Cj06ILjjcX4Wmgrpzcie1n+7T3Vcq/KVelXQ5FYjmudy15aoq22ImqxE6j7KSkYVJSboUxbyXWW2al1Kip+6CJ1O2vLWbY7Vj3hIwUL6F0X1xe8ngf0yptEt+1/yO/y8Df5tXxvw7N/Cdn0yUhNzz7JRjonsTV712IUiWq5REuvmwmuX8Xn5nTYxrG2MRETqTUScvw3U8Mn9c/4yNDVMaxUfSio5fVps/wAl6fYa6GxkJiNhojUTUiJqREP6Bqm0z3fSxYaYo1WAAGL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wgHBhMRBxQRDhEWGRoUFxUYGBQTGBQUFh0iHRUdFx8cHDQsGSYlHBgWJDEhJS4vLjo6FyQzODMuNygtLisBCgoKDg0NGBAQGy0kHyAuLiw3Ly0sNywtMiw3KywrLC40Kzc3LCwsLisrNyssLCwuLCssLCwsLCwsLDIrLyw3LP/AABEIALQBGAMBIgACEQEDEQH/xAAcAAEBAQEAAwEBAAAAAAAAAAAABwYFAQMECAL/xABCEAABAgIGBQcICQQDAAAAAAAAAQIDBAUGETVysQchMTRzEjZBUWGS0RUiUlNxgcLSFhcyVGKRk6HBFEKCshMk8P/EABoBAQEAAwEBAAAAAAAAAAAAAAABAgMEBgX/xAAqEQEAAgIABAUCBwAAAAAAAAAAAQIDEQQSITEFEzJBUTPwFSJCUmGBkf/aAAwDAQACEQMRAD8AuIAAAAAAAAAAAAAAAAAAAAAAAAAAAAAAAAAAAAAAAAAAAAAAAAAAAAAAAAAAAAAAAAAAAAAAAAAAAAAAAAAAAAAAAAAAAAAAAAAAAAD1xo8KA22O5rE2WqqJr956fKUj62F3m+Jxa93UzGmSmEKKr5SkfWwu83xPZAmpeYWyA9j1TbYqLZ+RJjU1B32LhTMDauc1jVV6oiJrVepD5PKtHeuhd9vieaWuuNgdkpGk2EFk8q0d66F32+J/UOkpGI9Gw4sJyrqREc1VVezWRo6FXb+l+I3MCvnyRaUo+DEVsWNCa5NSor2oqL26z6yKVt5zTGNQK75Yoz18Hvs8R5Yoz18Hvs8SGWHiwuh+gIb2xGIsNUci60VNaKnYeian5OTVEm4kOEq7OU5rbbNtlqnoq9cUDhsyQn2mLfpbA/NpBQfLlE/eIH6jPEeXKJ+8QP1GeJ+e7EFiAfoTy5RP3iB+ozxHlyifvED9RnifnuxBYgH6E8uUT94gfqM8T72uRzUVutF1ovWh+a3InJP0ZRt3QsDckA+kGFrzMzEtTENZd74a/wDGn2XK3+5eo+OQrfSUsqJH5Mdv4tS+5U/k2RjmY3Ditx1KZJpaOyjA5FD1ikaU82GvIieg7Uvu6zrmExMd3XS9bxus7AARkAAAAAAAAAAAAAM3Xu6mY0yUwpuq93UzGmSmFLAGoqDvsXCmZlzUVB32LhTMI1dLXXFwOyUjSbCy0tdcXA7JSNJsIrydGrt/QOI3M5x0au39A4jcyorxFa285pjGpaiK1t5zTGNRCuQACouNXrigcNmSE+0xb9LYH5tKDV64oHDZkhPtMW/S2B+bTFU8ABUAaeq1TZiskm+JAishI13IsVqrbqRbdS9p2vqsnfvELuO8QJ677J+jKNu6FgbkhNF0VzqpvELuO8SnysJYEqxi6+S1G29diWEVhdIN7Q+Gn+ymYNvXWh52dmWxZRvLa1nJVE+1tVdSdO0xCorVsdqU6sc/lee42sxmtMx3EWxdRsatVqcjkhUotqbGxF6Ox/iY4FtWJasOa2K26rNt2AyVSabWOz+nmltciWsVelqdHu/9sNacto1OnocOWuWkWgABG0AAAAAAAAAAGbr3dTMaZKYU3Ve7qZjTJTClgDUVB32LhTMy5qKg77FwpmEaulrri4HZKRpNhZaWuuLgdkpGk2EV5OjV2/oHEbmc46NXb+gcRuZUV4itbec0xjUtRFa285pjGohXIABUXGr1xQOGzJCfaYt+lsD82lBq9cUDhsyQn2mLfpbA/NpiqeAAqKxoguONxfhabwweiC443F+FpvCKAAAZ+s1XYVJQliSyI2MnuR/Yvb2mgBYmYnowyY65K8tkac1WuVHalTUqdSng0teqPSVpJIsPUkRNeNu380s/czR11ncbeazY5x3ms+z2S0eJKzDXwVsc1UVPcVuRmmTsmyJD2ORFJAb+oMysWinQ1/sctnsdrztNeWOm3d4bk1eafLTgA532gAAAAAAAAAAZuvd1MxpkphTdV7upmNMlMKWANRUHfYuFMzLmoqDvsXCmYRq6WuuLgdkpGk2Flpa64uB2SkaTYRXk6NXb+gcRuZzjo1dv6BxG5lRXiK1t5zTGNS1EVrbzmmMaiFcgAFRcavXFA4bMkJ9pi36WwPzaUGr1xQOGzJCfaYt+lsD82mKp4ACorGiC443F+FpvDB6ILjjcX4Wm8IoAAAAAzVfYSPoVHdLXov52p/JPii16ejaBVF6XNT+f4J0dOL0vheI/W/oNfo7dZMR07GL+Sr4mQNbo7T/tRl/C391XwLk9MtXBfXr9+zcgA5XogAAAAAAAAAAZuvd1MxpkphTdV7upmNMlMKWANRUHfYuFMzLmoqDvsXCmYRq6WuuLgdkpGk2Flpa64uB2SkaTYRXk6NXb+gcRuZzjo1dv6BxG5lRXiK1t5zTGNS1EVrbzmmMaiFcgAFRcavXFA4bMkJ9pi36WwPzaUGr1xQOGzJCfaYt+lsD82mKp4ACorGiC443F+FpvDB6ILjjcX4Wm8IoAAAB8VL0nAoqTWJML2Nb0ud0IgjqlrRWNyy2kGdR0SHBb0Wvd7V1N+Ix57p2aizs26JH1uctq/wAInsQ9J11jUaea4jL5uSbButH0urJKJEX+5yNT2NTxVTDNarnIjdarqROtV2FXoWRSjqLhwulE14l1u/dVMMs9NOrw7HvLzfD7gAc77gAAAAAAAAAAM3Xu6mY0yUwpuq93UzGmSmFLAGoqDvsXCmZlzUVB32LhTMI1dLXXFwOyUjSbCy0tdcXA7JSNJsIrydGrt/QOI3M5x0au39A4jcyorxFa285pjGpaiK1t5zTGNRCuQACouNXrigcNmSE+0xb9LYH5tKDV64oHDZkhPtMW/S2B+bTFU8ABUVjRBccbi/C03MaNDgQ+VGVGNTpVbE1mG0QXHG4vwtNBXTm5E9rP92iI3OmOS/JSbfEOh5Vo/wBbC7zfE9UanKLgp58aH7ltyJSeTd5MPkz4nf8AbDd0jXWVhtVKPasV3W61rfFf2MbSE/M0jMcubcrl6OpE6kToPmBsrSI7OTNxOTL6p6AB2qu1fjUtF5US1kFNrtnK7G+JZmIjctWPHbJblq+6pNDrMzP9RHTzGL5v4n9fuz9hvj1wIMOXgoyCiNa1LEROhD2HLa3NO3ouHwxhpywAAxbwAAAAAAAAAAZuvd1MxpkphSo0rRkClZdGTKuREXleaqItuzpTtOV9DaN9KN3m/KUYM1FQd9i4UzOp9DaN9KN3m/KfdRNBytExXOllequSxeUqLs9iAfTS11xcDslI0mwtkxBbMQHMfbY5Fatm2xdRmvoJRXpR+835SCcnRq7f0DiNzNr9BKK9KP3m/Ke+SqbRsnNsiQnRlcxUclrm2Wp1+aUaIitbec0xjUtRmKRqPRdITz4sd0ZHPXlLY5qJb2eaQSUFS+ruhvTmO8z5B9XdDenMd5nyF2O/V64oHDZkhPtMW/S2B+bSlycuyTlWQ4VqtYiNS3bYmpLTj1kqpR9Y4rHTzorVYionIVqanWW22tXqIISCvfVjQfpzPfZ8g+rGg/Tme+z5Cj06ILjjcX4Wmgrpzcie1n+7T3Vcq/KVelXQ5FYjmudy15aoq22ImqxE6j7KSkYVJSboUxbyXWW2al1Kip+6CJ1O2vLWbY7Vj3hIwUL6F0X1xe8ngf0yptEt+1/yO/y8Df5tXxvw7N/Cdn0yUhNzz7JRjonsTV712IUiWq5REuvmwmuX8Xn5nTYxrG2MRETqTUScvw3U8Mn9c/4yNDVMaxUfSio5fVps/wAl6fYa6GxkJiNhojUTUiJqREP6Bqm0z3fSxYaYo1WAAGL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ttp://www.southampton.ac.uk/citizened/img/university%20logo%20cop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6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332328" cy="9007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iiitd.ac.in/sites/default/files/images/graphicidentity/logo/style3colormi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61505"/>
            <a:ext cx="3332328" cy="8072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1143000"/>
          </a:xfrm>
        </p:spPr>
        <p:txBody>
          <a:bodyPr/>
          <a:lstStyle/>
          <a:p>
            <a:r>
              <a:rPr lang="en-US" dirty="0" smtClean="0"/>
              <a:t>Quiz time!</a:t>
            </a:r>
            <a:br>
              <a:rPr lang="en-US" dirty="0" smtClean="0"/>
            </a:br>
            <a:r>
              <a:rPr lang="en-US" sz="4400" dirty="0" smtClean="0"/>
              <a:t>Identify this famous CS scientist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1143000"/>
          </a:xfrm>
        </p:spPr>
        <p:txBody>
          <a:bodyPr/>
          <a:lstStyle/>
          <a:p>
            <a:r>
              <a:rPr lang="en-US" dirty="0" smtClean="0"/>
              <a:t>Quiz time!</a:t>
            </a:r>
            <a:br>
              <a:rPr lang="en-US" dirty="0" smtClean="0"/>
            </a:br>
            <a:r>
              <a:rPr lang="en-US" sz="4400" dirty="0" smtClean="0"/>
              <a:t>Identify this famous CS scientist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048000"/>
            <a:ext cx="4419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/>
              <a:t>That </a:t>
            </a:r>
            <a:r>
              <a:rPr lang="en-US" sz="3100" dirty="0" err="1" smtClean="0"/>
              <a:t>ain’t</a:t>
            </a:r>
            <a:r>
              <a:rPr lang="en-US" sz="3100" dirty="0" smtClean="0"/>
              <a:t> any great scientist. That’s me on my first birthday in 1990…</a:t>
            </a:r>
          </a:p>
          <a:p>
            <a:endParaRPr lang="en-US" sz="3100" dirty="0" smtClean="0"/>
          </a:p>
          <a:p>
            <a:r>
              <a:rPr lang="en-US" sz="3100" dirty="0" smtClean="0"/>
              <a:t>This is not too far from the time when NILM was first </a:t>
            </a:r>
            <a:r>
              <a:rPr lang="en-US" sz="3100" dirty="0" smtClean="0">
                <a:latin typeface="Trebuchet MS" pitchFamily="34" charset="0"/>
              </a:rPr>
              <a:t>discussed</a:t>
            </a:r>
            <a:endParaRPr lang="en-US" sz="31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credit where it is due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229600" cy="427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 smtClean="0"/>
              <a:t>NILM interest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National smart meter rollouts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Reduced hardware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International meetings</a:t>
            </a:r>
          </a:p>
          <a:p>
            <a:pPr marL="857250" lvl="1" indent="-457200"/>
            <a:r>
              <a:rPr lang="en-US" sz="3200" dirty="0" smtClean="0"/>
              <a:t>NILM workshop 2012, 2014; EPRI NILM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Public datasets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Startups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“Data is the new oil”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9 NILM datasets and counting (few not specific to NILM)</a:t>
            </a:r>
          </a:p>
          <a:p>
            <a:r>
              <a:rPr lang="en-US" dirty="0" smtClean="0"/>
              <a:t>Across 6 </a:t>
            </a:r>
            <a:r>
              <a:rPr lang="en-US" dirty="0" smtClean="0"/>
              <a:t>countries (India, UK, US, Canada, EU)</a:t>
            </a:r>
            <a:endParaRPr lang="en-US" dirty="0" smtClean="0"/>
          </a:p>
          <a:p>
            <a:r>
              <a:rPr lang="en-US" dirty="0" smtClean="0"/>
              <a:t>Measure aggregate and appliance level data</a:t>
            </a:r>
          </a:p>
          <a:p>
            <a:r>
              <a:rPr lang="en-US" dirty="0" smtClean="0"/>
              <a:t>Across 3 colors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REDD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BLUED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GREEND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industry is interested!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21336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6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So, </a:t>
            </a:r>
            <a:r>
              <a:rPr lang="en-US" dirty="0"/>
              <a:t>i</a:t>
            </a:r>
            <a:r>
              <a:rPr lang="en-US" dirty="0" smtClean="0"/>
              <a:t>s everything so rosy?</a:t>
            </a:r>
            <a:br>
              <a:rPr lang="en-US" dirty="0" smtClean="0"/>
            </a:br>
            <a:r>
              <a:rPr lang="en-US" dirty="0" smtClean="0"/>
              <a:t>Not quite! Else we won’t be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49537"/>
            <a:ext cx="4800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“The </a:t>
            </a:r>
            <a:r>
              <a:rPr lang="en-US" sz="3600" dirty="0"/>
              <a:t>scientific method is a body of techniques for investigating phenomena, acquiring new knowledge, or </a:t>
            </a:r>
            <a:r>
              <a:rPr lang="en-US" sz="3900" b="1" dirty="0"/>
              <a:t>correcting and integrating previous </a:t>
            </a:r>
            <a:r>
              <a:rPr lang="en-US" sz="3900" b="1" dirty="0" smtClean="0"/>
              <a:t>knowledge</a:t>
            </a:r>
            <a:r>
              <a:rPr lang="en-US" sz="3600" dirty="0" smtClean="0"/>
              <a:t>” as per wiki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8" name="Picture 4" descr="http://upload.wikimedia.org/wikipedia/commons/d/d5/Niels_Bohr_Albert_Einstein_by_Ehrenf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58518"/>
            <a:ext cx="3058738" cy="4426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1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981200"/>
          </a:xfrm>
        </p:spPr>
        <p:txBody>
          <a:bodyPr/>
          <a:lstStyle/>
          <a:p>
            <a:r>
              <a:rPr lang="en-US" b="1" dirty="0" smtClean="0"/>
              <a:t>3 core</a:t>
            </a:r>
            <a:r>
              <a:rPr lang="en-US" dirty="0" smtClean="0"/>
              <a:t> </a:t>
            </a:r>
            <a:r>
              <a:rPr lang="en-US" sz="6000" dirty="0" smtClean="0"/>
              <a:t>obstacles preventing comparison of state-of-the-art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143000"/>
          </a:xfrm>
        </p:spPr>
        <p:txBody>
          <a:bodyPr/>
          <a:lstStyle/>
          <a:p>
            <a:r>
              <a:rPr lang="en-US" sz="4800" dirty="0" smtClean="0"/>
              <a:t>1. Hard to assess generality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/>
              <a:t>Subtle differences in aims of different data </a:t>
            </a:r>
            <a:r>
              <a:rPr lang="en-US" sz="3600" dirty="0" smtClean="0"/>
              <a:t>sets</a:t>
            </a:r>
            <a:endParaRPr lang="en-US" sz="3600" dirty="0" smtClean="0">
              <a:sym typeface="Wingdings" pitchFamily="2" charset="2"/>
            </a:endParaRPr>
          </a:p>
          <a:p>
            <a:r>
              <a:rPr lang="en-US" sz="3600" dirty="0" smtClean="0"/>
              <a:t>Previous contributions evaluated only on single dataset. </a:t>
            </a:r>
          </a:p>
          <a:p>
            <a:r>
              <a:rPr lang="en-US" sz="3600" dirty="0"/>
              <a:t>Non-trivial to set up similar experimental conditions for direct comparison.</a:t>
            </a:r>
          </a:p>
          <a:p>
            <a:pPr marL="400050" lvl="1" indent="0">
              <a:buNone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 descr="C:\Users\alp\AppData\Local\Microsoft\Windows\Temporary Internet Files\Content.IE5\SPH6QST8\MC900446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736446" cy="16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5000" dirty="0" smtClean="0"/>
              <a:t>NILMTK team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5782" r="896" b="5469"/>
          <a:stretch/>
        </p:blipFill>
        <p:spPr bwMode="auto">
          <a:xfrm>
            <a:off x="21609" y="685800"/>
            <a:ext cx="9122391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Nipun Ba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130777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rjeet Sin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24" y="4724400"/>
            <a:ext cx="1347676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268872" y="2624629"/>
            <a:ext cx="9144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68872" y="3352800"/>
            <a:ext cx="970128" cy="190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176277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Nipun Batra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6089" y="416374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Amarjeet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Singh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32" name="Picture 8" descr="http://nilmtk.github.io/img/j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61" y="4394578"/>
            <a:ext cx="1485900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2668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609" y="4267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Mani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Srivastava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37" name="Picture 13" descr="Me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94578"/>
            <a:ext cx="1143000" cy="15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5" descr="data:image/jpeg;base64,/9j/4AAQSkZJRgABAQAAAQABAAD/2wCEAAkGBxQQERUUEhQVFhQVFxsVFxYUFBQVFRcUHRYXFhUVFBQcHCggGBolHBQUITEhJSkrLi4uFx8zODMsNygtLisBCgoKDg0OGhAQGiwlIBwsLCwsLCwsLCwsLCwsLDAsLCwsLCwsLCwsLCwsLCwsLCwsNywsLCwsLCwrLCssKysrLP/AABEIAKgAeAMBIgACEQEDEQH/xAAcAAAABwEBAAAAAAAAAAAAAAAAAQIDBAUGBwj/xAA6EAABAwIDBgIIBAYDAQAAAAABAAIRAyEEEjEFQVFhcYEGsQcTIjJCkcHwFFKh0SRicoLh8RUzQyP/xAAYAQADAQEAAAAAAAAAAAAAAAAAAQIDBP/EACERAQEAAgICAgMBAAAAAAAAAAABAhEDIRIxQVETInFh/9oADAMBAAIRAxEAPwDqSCCIrlaAjBSUJSB5qIqm234jo4NhdUcJ3Deey5Xtv0h4rEE+qimzcAJPclEmzdgx+1qNAONR7RlGYiRmjkN6j4PxHhqoDmVW5Y1JjXTXuuBVsZVrOL3ucXA6zf8AwhhnuZYGw+SfienoD/nqIcQXgRAzEw2dYBVlTeHCQQRxBkLzhi65IFyY/MJA6BStm+K8ZQbDKj8o7hElFj0QjWA8EekFmKIpYghtU2aYyh/LqugISCNBGgCRo0SAilEUpEUAlZHxh4tbhG5W3eZAjdzWm2hWyU3HlbruXCfGOKFWtDb5Rl770vd0aDtLaD8VULnunr9FDbLTl+XFJo1CHAbzaBqrWnsWpWMmANwWnWKpLl6UQxTmzIMzdJr40zIkWiPqtjQ8ISLuvx/dKxHhiKZytGa+mqX5MVfiyY4bRcYECOlypDqwaYtO+Ldk1iME6m6d45Jn8O6M0m/3cK+mf7RYU8dPuxPOy636M/GjsR/D4g//AEA9hxN3De08SuKsoOaRJnlvhXGDxRoVadZmrHB3cGYKnKQd16YRqLsrHMxFFlWmZa8AjlyPNS1BAiSkEBESSlFJKAzXjDFZWgA7i4/RcarZcxE35XjjK6d49qxn5ALkjmw6Z180sPdV8Lzw3sWCXOudy12Gw4CrdgPlgJ4K6aFlnlbXXxY6h6nSCcbSEJDAU6FLVXYvZFKpdzRPEWKpMT4da2chyzqCAVqXmdyh1ATqE/LSbjK57j9jer0JJJ8uCqvxMOI+doldC2lhM0cjP32WM2wxtJ5IF5W/Hn5e3Ly4ePcdc9E+2A+icOdWDM08Wk3B6HzXQVxT0SVP4thEgOY636wu2IZUEEaNBIRSSlFJKAwnjnDkl/NshcqwlH1tRo3Ex+q7J42ZYc2usuTbApk12jgflxSx62ufDYsa2k0AaBH/AMifgaXDfxT1RgiSqmvtc0gXNpuIBjQAnpOoWWM3XVvUXmC2yx3suBa4birdjWuEghZOji3VQxxAGbSYDhyMaK02fiokHcner2qXaxr1WNFyqbFbapGzZPQFMY3Ey5wEQL3MD7sq1+2xRgOBGYezlYDI73Tk36GV0nnGNeL26rIeK8LDg7c63daBlVteYiRwsfkbgqL4oozSbycnh1ky5e8Vz6H8G52IzjSm0z3sF2hc79C9Nv4aq62Y1IPQNt+pK6KtL7coII0EggpJSyklAYvbrs9WoCTAsFkMHghRruAGjQfmtn4ipZa5P5gD+/ks1iaJ9dnuMzSD9CCsvt1cclw/ic0gi6JrRPuz5JqirPDOAuRPJKbbSSoWIpwJjLz0UPCNuYUvaTySJuB8ITWDxrWWc2Bz0Pcb0WbV1EGkyKp5+SmVcKwi7Pv6KJiMSHvloIM23HqtA1wc0ZheNRvTm4LqqGlg2hxdABULbzQaR++SucaAFVYmiKoykwCRMcJkpY+2fJj1pp/RJgHUM4mzmyRwOa3mV0kLLeCMMAH1BoYaJ5Xd+sLUhaxycmplqAjQQTQglJKUiKAo/EeBdUDXsEltiOSy+OMCCCDaxXQSsr4uoQ9rtxEdx/tRlPleGdjO4a6dNY35JugIKVVaCokdUqJWxDZuZ6JX41oG7oVGp0DRdZjHN/mF9+p7q6o7VZl9rDN96bQdFcVd/SmqYhhdIMH73qXhcU7TUKNtTFse62HYLzrB6WS9lYbICdM27cOkpU936OY18hHsXDOqOJa0uIsIE3P+kxi3bl0HwBhcmFzReo4u7aDySxjHPPS62Pg/U0WsIg6mPzG5U0IkYWrlo0EaJMIKIoyUj1g69EaAFUWKP4irH/nSPzfw7K2rl8ExAjv/AIUajhhTYGgRv7kK5x33U3JjNtM9VXcNA72m/VQqz1pfG2zTUoesZ71I5+eQ+98tVjqGLDxz8+izzw1W/Hn0sWVQUupH5lXsF7qxpNtuUSadMylhp9MayFDq4iEeNtvVc+p3KPFOeafgcMcRVbTBguMEncN5XYsLQbTY1jRDWgNA5Bcr8NYaW1KsXpwfMkdIXT9nV87eYt+x+S08NTblyy3dJYRhEjSSUiRokBUBwM3No6wnvURJB0IuEhlEOgEQcpvzCIPdTs64cJB6LrjOna9Ox5FRjfKeE/oVYEzmI3gFMvp+0exCoiGMG+490ji06Lm3iPw9+FquaB7Bu3pyXSpiOGnbeOyTtPBsr0odEt0P8u4qM8PKKwy8a49lezWSOI+oTza7hoVocVskscRHy38Ex+FHBcv+V0/xnKrHOTtDCRJKun4GbnRR8TQysNtErTkPeFnZQ8g/9oLe9w23dbnBVDTcOYA/byWT9H+BLvbcLNzZRzv7S1OJEQeQ+q6MJ+vbnzv7dLgYwD3hHPUKSxwOhlUDnF0O+fYwn2OdNtx1mLHRK8c+C2uwgq1mPLbOveLIKLhT2WQWkToHEfsVIaA4NnmEdVsg/wBSYpnI6Dud5rpQQxhp6XBkR5KUyHR/T5Ibv7kjLlJLdQ7sQUyIxLdeO/rucolfN7JGgnrPAqXnBgGxBi+8cEhjCAQ6/A9PqqSrX4QVBD5BAs6NOXMKlrUSxxad33K2jGNMA9Ox0KpduYEg59b5T9Fhy4bm434c9XVUFSlKrcTRzkMG9Xb6ZNgJJ3KZS2S2lDnXIEuPM6AcuawwwuTfkzmMPYGk3D02xFmb+aFSqHttNhBBt/sJ38PnJc60kAN5c0/UbItzI8oXZrpxb7M4MSD3CmugSOBCi4Fvsu4ahSar4zRqQElG67L883mglsEu7goJaCdNj1ScSycx4EIz8XUJdT4+yZGM0T1CcqH3uoSKo97sjqfF2QBVmg5p5JL2GHCZFjfUdClu+LoEZ+LoEwQ0yQ02Ok9dENqNLqRt7Ui38wsfog8i8/lH0TGODiPZJNuO+P8AKL6E6pjBYX1cGAXO3/tyT2IaHlpI0P3ZSag9y144Jqk33e6NSehbb7MAXHMkpIGnQqQ1vu9CiYz3ehRsEM06tRGwni1PU2+73UeoZ+X1SB3Di08x5I0twhruoQQEh/xdUp/xdQgggE1x73ZE/wCLoEEEGQ74ugS3DX+kIIJkarOv/aE61lx/d5IIJwqL8k8Ckt+HugglThLB7vdCn8PdBBIEOdZvdM0mz8vqgggHcU7XnCCC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data:image/jpeg;base64,/9j/4AAQSkZJRgABAQAAAQABAAD/2wCEAAkGBxQQERUUEhQVFhQVFxsVFxYUFBQVFRcUHRYXFhUVFBQcHCggGBolHBQUITEhJSkrLi4uFx8zODMsNygtLisBCgoKDg0OGhAQGiwlIBwsLCwsLCwsLCwsLCwsLDAsLCwsLCwsLCwsLCwsLCwsLCwsNywsLCwsLCwrLCssKysrLP/AABEIAKgAeAMBIgACEQEDEQH/xAAcAAAABwEBAAAAAAAAAAAAAAAAAQIDBAUGBwj/xAA6EAABAwIDBgIIBAYDAQAAAAABAAIRAyEEEjEFQVFhcYEGsQcTIjJCkcHwFFKh0SRicoLh8RUzQyP/xAAYAQADAQEAAAAAAAAAAAAAAAAAAQIDBP/EACERAQEAAgICAgMBAAAAAAAAAAABAhEDIRIxQVETInFh/9oADAMBAAIRAxEAPwDqSCCIrlaAjBSUJSB5qIqm234jo4NhdUcJ3Deey5Xtv0h4rEE+qimzcAJPclEmzdgx+1qNAONR7RlGYiRmjkN6j4PxHhqoDmVW5Y1JjXTXuuBVsZVrOL3ucXA6zf8AwhhnuZYGw+SfienoD/nqIcQXgRAzEw2dYBVlTeHCQQRxBkLzhi65IFyY/MJA6BStm+K8ZQbDKj8o7hElFj0QjWA8EekFmKIpYghtU2aYyh/LqugISCNBGgCRo0SAilEUpEUAlZHxh4tbhG5W3eZAjdzWm2hWyU3HlbruXCfGOKFWtDb5Rl770vd0aDtLaD8VULnunr9FDbLTl+XFJo1CHAbzaBqrWnsWpWMmANwWnWKpLl6UQxTmzIMzdJr40zIkWiPqtjQ8ISLuvx/dKxHhiKZytGa+mqX5MVfiyY4bRcYECOlypDqwaYtO+Ldk1iME6m6d45Jn8O6M0m/3cK+mf7RYU8dPuxPOy636M/GjsR/D4g//AEA9hxN3De08SuKsoOaRJnlvhXGDxRoVadZmrHB3cGYKnKQd16YRqLsrHMxFFlWmZa8AjlyPNS1BAiSkEBESSlFJKAzXjDFZWgA7i4/RcarZcxE35XjjK6d49qxn5ALkjmw6Z180sPdV8Lzw3sWCXOudy12Gw4CrdgPlgJ4K6aFlnlbXXxY6h6nSCcbSEJDAU6FLVXYvZFKpdzRPEWKpMT4da2chyzqCAVqXmdyh1ATqE/LSbjK57j9jer0JJJ8uCqvxMOI+doldC2lhM0cjP32WM2wxtJ5IF5W/Hn5e3Ly4ePcdc9E+2A+icOdWDM08Wk3B6HzXQVxT0SVP4thEgOY636wu2IZUEEaNBIRSSlFJKAwnjnDkl/NshcqwlH1tRo3Ex+q7J42ZYc2usuTbApk12jgflxSx62ufDYsa2k0AaBH/AMifgaXDfxT1RgiSqmvtc0gXNpuIBjQAnpOoWWM3XVvUXmC2yx3suBa4birdjWuEghZOji3VQxxAGbSYDhyMaK02fiokHcner2qXaxr1WNFyqbFbapGzZPQFMY3Ey5wEQL3MD7sq1+2xRgOBGYezlYDI73Tk36GV0nnGNeL26rIeK8LDg7c63daBlVteYiRwsfkbgqL4oozSbycnh1ky5e8Vz6H8G52IzjSm0z3sF2hc79C9Nv4aq62Y1IPQNt+pK6KtL7coII0EggpJSyklAYvbrs9WoCTAsFkMHghRruAGjQfmtn4ipZa5P5gD+/ks1iaJ9dnuMzSD9CCsvt1cclw/ic0gi6JrRPuz5JqirPDOAuRPJKbbSSoWIpwJjLz0UPCNuYUvaTySJuB8ITWDxrWWc2Bz0Pcb0WbV1EGkyKp5+SmVcKwi7Pv6KJiMSHvloIM23HqtA1wc0ZheNRvTm4LqqGlg2hxdABULbzQaR++SucaAFVYmiKoykwCRMcJkpY+2fJj1pp/RJgHUM4mzmyRwOa3mV0kLLeCMMAH1BoYaJ5Xd+sLUhaxycmplqAjQQTQglJKUiKAo/EeBdUDXsEltiOSy+OMCCCDaxXQSsr4uoQ9rtxEdx/tRlPleGdjO4a6dNY35JugIKVVaCokdUqJWxDZuZ6JX41oG7oVGp0DRdZjHN/mF9+p7q6o7VZl9rDN96bQdFcVd/SmqYhhdIMH73qXhcU7TUKNtTFse62HYLzrB6WS9lYbICdM27cOkpU936OY18hHsXDOqOJa0uIsIE3P+kxi3bl0HwBhcmFzReo4u7aDySxjHPPS62Pg/U0WsIg6mPzG5U0IkYWrlo0EaJMIKIoyUj1g69EaAFUWKP4irH/nSPzfw7K2rl8ExAjv/AIUajhhTYGgRv7kK5x33U3JjNtM9VXcNA72m/VQqz1pfG2zTUoesZ71I5+eQ+98tVjqGLDxz8+izzw1W/Hn0sWVQUupH5lXsF7qxpNtuUSadMylhp9MayFDq4iEeNtvVc+p3KPFOeafgcMcRVbTBguMEncN5XYsLQbTY1jRDWgNA5Bcr8NYaW1KsXpwfMkdIXT9nV87eYt+x+S08NTblyy3dJYRhEjSSUiRokBUBwM3No6wnvURJB0IuEhlEOgEQcpvzCIPdTs64cJB6LrjOna9Ox5FRjfKeE/oVYEzmI3gFMvp+0exCoiGMG+490ji06Lm3iPw9+FquaB7Bu3pyXSpiOGnbeOyTtPBsr0odEt0P8u4qM8PKKwy8a49lezWSOI+oTza7hoVocVskscRHy38Ex+FHBcv+V0/xnKrHOTtDCRJKun4GbnRR8TQysNtErTkPeFnZQ8g/9oLe9w23dbnBVDTcOYA/byWT9H+BLvbcLNzZRzv7S1OJEQeQ+q6MJ+vbnzv7dLgYwD3hHPUKSxwOhlUDnF0O+fYwn2OdNtx1mLHRK8c+C2uwgq1mPLbOveLIKLhT2WQWkToHEfsVIaA4NnmEdVsg/wBSYpnI6Dud5rpQQxhp6XBkR5KUyHR/T5Ibv7kjLlJLdQ7sQUyIxLdeO/rucolfN7JGgnrPAqXnBgGxBi+8cEhjCAQ6/A9PqqSrX4QVBD5BAs6NOXMKlrUSxxad33K2jGNMA9Ox0KpduYEg59b5T9Fhy4bm434c9XVUFSlKrcTRzkMG9Xb6ZNgJJ3KZS2S2lDnXIEuPM6AcuawwwuTfkzmMPYGk3D02xFmb+aFSqHttNhBBt/sJ38PnJc60kAN5c0/UbItzI8oXZrpxb7M4MSD3CmugSOBCi4Fvsu4ahSar4zRqQElG67L883mglsEu7goJaCdNj1ScSycx4EIz8XUJdT4+yZGM0T1CcqH3uoSKo97sjqfF2QBVmg5p5JL2GHCZFjfUdClu+LoEZ+LoEwQ0yQ02Ok9dENqNLqRt7Ui38wsfog8i8/lH0TGODiPZJNuO+P8AKL6E6pjBYX1cGAXO3/tyT2IaHlpI0P3ZSag9y144Jqk33e6NSehbb7MAXHMkpIGnQqQ1vu9CiYz3ehRsEM06tRGwni1PU2+73UeoZ+X1SB3Di08x5I0twhruoQQEh/xdUp/xdQgggE1x73ZE/wCLoEEEGQ74ugS3DX+kIIJkarOv/aE61lx/d5IIJwqL8k8Ckt+HugglThLB7vdCn8PdBBIEOdZvdM0mz8vqgggHcU7XnCCC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Dr. Alex Rog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95" y="790902"/>
            <a:ext cx="1225377" cy="1723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3771900" y="2438400"/>
            <a:ext cx="419100" cy="1828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91000" y="2438400"/>
            <a:ext cx="1066800" cy="1956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59809" y="3086100"/>
            <a:ext cx="283192" cy="130847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46823" y="6015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Jack Kelly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6019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William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Knottenbelt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45" name="Picture 21" descr="http://nilmtk.github.io/img/oliv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47" y="812006"/>
            <a:ext cx="1550194" cy="1550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encrypted-tbn2.gstatic.com/images?q=tbn:ANd9GcRGAT9dCW5ng8GTn-sH7tXf69eY3naCYV6vPcIoeA_io43XAD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3" y="1442700"/>
            <a:ext cx="1200137" cy="144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1278909" y="2235994"/>
            <a:ext cx="1007092" cy="5072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685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Haimonti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Dutta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959841" y="1516797"/>
            <a:ext cx="231159" cy="6459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43" idx="1"/>
          </p:cNvCxnSpPr>
          <p:nvPr/>
        </p:nvCxnSpPr>
        <p:spPr>
          <a:xfrm flipV="1">
            <a:off x="4191000" y="1652751"/>
            <a:ext cx="852495" cy="5100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02541" y="236220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Oliver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Parson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6240" y="812006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Alex Rogers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533400"/>
            <a:ext cx="8610600" cy="1143000"/>
          </a:xfrm>
        </p:spPr>
        <p:txBody>
          <a:bodyPr/>
          <a:lstStyle/>
          <a:p>
            <a:r>
              <a:rPr lang="en-US" sz="4800" dirty="0" smtClean="0"/>
              <a:t>2. Lack of comparison against same benchmarks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534400" cy="4525963"/>
          </a:xfrm>
        </p:spPr>
        <p:txBody>
          <a:bodyPr/>
          <a:lstStyle/>
          <a:p>
            <a:r>
              <a:rPr lang="en-US" dirty="0"/>
              <a:t>Newly proposed algorithms rarely compared against same benchmarks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Lack </a:t>
            </a:r>
            <a:r>
              <a:rPr lang="en-US" dirty="0"/>
              <a:t>of “open source” reference </a:t>
            </a:r>
            <a:r>
              <a:rPr lang="en-US" dirty="0" smtClean="0"/>
              <a:t>algorithms </a:t>
            </a:r>
            <a:r>
              <a:rPr lang="en-US" dirty="0" smtClean="0">
                <a:sym typeface="Wingdings" pitchFamily="2" charset="2"/>
              </a:rPr>
              <a:t> often lead to reimplementation.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20</a:t>
            </a:fld>
            <a:endParaRPr lang="en-US" dirty="0"/>
          </a:p>
        </p:txBody>
      </p:sp>
      <p:pic>
        <p:nvPicPr>
          <p:cNvPr id="7170" name="Picture 2" descr="C:\Users\alp\AppData\Local\Microsoft\Windows\Temporary Internet Files\Content.IE5\FQ5VOU8W\MC9004352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032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800" dirty="0" smtClean="0"/>
              <a:t>3. “Inconsistent” disaggregation performance metrics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r>
              <a:rPr lang="en-US" dirty="0" smtClean="0"/>
              <a:t>Different performance metrics proposed in the past.</a:t>
            </a:r>
          </a:p>
          <a:p>
            <a:r>
              <a:rPr lang="en-US" dirty="0" smtClean="0"/>
              <a:t>Different formulae for same metric, </a:t>
            </a:r>
            <a:r>
              <a:rPr lang="en-US" dirty="0" err="1" smtClean="0"/>
              <a:t>eg</a:t>
            </a:r>
            <a:r>
              <a:rPr lang="en-US" dirty="0" smtClean="0"/>
              <a:t>. 4+ versions of “energy assigned”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43164" r="58162" b="45508"/>
          <a:stretch/>
        </p:blipFill>
        <p:spPr bwMode="auto">
          <a:xfrm>
            <a:off x="304800" y="4768684"/>
            <a:ext cx="2986088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6" t="43680" r="22902" b="43726"/>
          <a:stretch/>
        </p:blipFill>
        <p:spPr bwMode="auto">
          <a:xfrm>
            <a:off x="5562600" y="4722409"/>
            <a:ext cx="3007128" cy="92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69589" r="54649" b="20964"/>
          <a:stretch/>
        </p:blipFill>
        <p:spPr bwMode="auto">
          <a:xfrm>
            <a:off x="304800" y="5827168"/>
            <a:ext cx="2950369" cy="87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54804" r="57763" b="30432"/>
          <a:stretch/>
        </p:blipFill>
        <p:spPr bwMode="auto">
          <a:xfrm>
            <a:off x="5562600" y="5867400"/>
            <a:ext cx="3002508" cy="865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NILMTK?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Open source NILM toolkit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22</a:t>
            </a:fld>
            <a:endParaRPr lang="en-US" dirty="0"/>
          </a:p>
        </p:txBody>
      </p:sp>
      <p:pic>
        <p:nvPicPr>
          <p:cNvPr id="9218" name="Picture 2" descr="http://www.inqbation.com/wp-content/uploads/2014/02/github-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5524500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99055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dirty="0"/>
              <a:t>E</a:t>
            </a:r>
            <a:r>
              <a:rPr lang="en-US" sz="4000" dirty="0" smtClean="0"/>
              <a:t>nable </a:t>
            </a:r>
            <a:r>
              <a:rPr lang="en-US" sz="4000" dirty="0"/>
              <a:t>easy comparative analysis of NILM algorithms across data sets.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9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Provides a pipeline from data sets to metrics to lower the entry barrier for researchers.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47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NILMTK pipeline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REDD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6576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BLUED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UK-DALE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977185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Statistics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715000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NILMTK-DF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977185"/>
            <a:ext cx="1600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Training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715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Preprocessing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Model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5715000"/>
            <a:ext cx="2392233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   Disaggregation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4245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Metrics</a:t>
            </a:r>
            <a:endParaRPr lang="en-US" sz="2000" dirty="0">
              <a:latin typeface="Trebuchet MS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828800"/>
            <a:ext cx="0" cy="4953000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Data interface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419600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32076" y="6172199"/>
            <a:ext cx="914400" cy="3264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54923" y="6096647"/>
            <a:ext cx="777353" cy="303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266950" y="4876800"/>
            <a:ext cx="32385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419600" y="48387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6362700" y="48006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8072459">
            <a:off x="3207192" y="4679831"/>
            <a:ext cx="355619" cy="142007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054496">
            <a:off x="7684820" y="4905670"/>
            <a:ext cx="327073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94664" y="6193809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25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815" y="4862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815" y="5243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REDD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6576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BLUED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UK-DALE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977185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Statistics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715000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NILMTK-DF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977185"/>
            <a:ext cx="1600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Training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715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Preprocessing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Model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5715000"/>
            <a:ext cx="2392233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   Disaggregation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4245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Metrics</a:t>
            </a:r>
            <a:endParaRPr lang="en-US" sz="2000" dirty="0">
              <a:latin typeface="Trebuchet MS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828800"/>
            <a:ext cx="0" cy="4953000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Data interface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419600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32076" y="6172199"/>
            <a:ext cx="914400" cy="3264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54923" y="6096647"/>
            <a:ext cx="777353" cy="303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266950" y="4876800"/>
            <a:ext cx="32385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419600" y="48387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6362700" y="48006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8072459">
            <a:off x="3207192" y="4679831"/>
            <a:ext cx="355619" cy="142007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054496">
            <a:off x="7684820" y="4905670"/>
            <a:ext cx="327073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94664" y="6193809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815" y="4862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815" y="5243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4525963"/>
          </a:xfrm>
        </p:spPr>
        <p:txBody>
          <a:bodyPr/>
          <a:lstStyle/>
          <a:p>
            <a:r>
              <a:rPr lang="en-US" dirty="0" smtClean="0"/>
              <a:t>We propose NILMTK-DF: a common data format.</a:t>
            </a:r>
          </a:p>
          <a:p>
            <a:r>
              <a:rPr lang="en-US" dirty="0" smtClean="0"/>
              <a:t>Provide importers for 6 datasets: REDD, SMART*, Pecan street, </a:t>
            </a:r>
            <a:r>
              <a:rPr lang="en-US" dirty="0" err="1" smtClean="0"/>
              <a:t>iAWE</a:t>
            </a:r>
            <a:r>
              <a:rPr lang="en-US" dirty="0" smtClean="0"/>
              <a:t>, </a:t>
            </a:r>
            <a:r>
              <a:rPr lang="en-US" dirty="0" err="1" smtClean="0"/>
              <a:t>AMPds</a:t>
            </a:r>
            <a:r>
              <a:rPr lang="en-US" dirty="0" smtClean="0"/>
              <a:t>, UK-DALE</a:t>
            </a:r>
          </a:p>
          <a:p>
            <a:r>
              <a:rPr lang="en-US" dirty="0" smtClean="0"/>
              <a:t>Both flat file and efficient binary storage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 of 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17351" r="14086" b="30597"/>
          <a:stretch/>
        </p:blipFill>
        <p:spPr bwMode="auto">
          <a:xfrm>
            <a:off x="914400" y="2133600"/>
            <a:ext cx="7260609" cy="380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31" y="457200"/>
            <a:ext cx="8229600" cy="1143000"/>
          </a:xfrm>
        </p:spPr>
        <p:txBody>
          <a:bodyPr/>
          <a:lstStyle/>
          <a:p>
            <a:r>
              <a:rPr lang="en-US" dirty="0" smtClean="0"/>
              <a:t>Standardizing nomenclature</a:t>
            </a:r>
            <a:endParaRPr lang="en-US" dirty="0"/>
          </a:p>
        </p:txBody>
      </p:sp>
      <p:pic>
        <p:nvPicPr>
          <p:cNvPr id="2050" name="Picture 2" descr="C:\Users\alp\AppData\Local\Microsoft\Windows\Temporary Internet Files\Content.IE5\V6E6NFBC\MC900320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0" y="1866047"/>
            <a:ext cx="2369058" cy="31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p\AppData\Local\Microsoft\Windows\Temporary Internet Files\Content.IE5\ZSOLM3OI\MM9002838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87" y="2470671"/>
            <a:ext cx="1537088" cy="14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p\AppData\Local\Microsoft\Windows\Temporary Internet Files\Content.IE5\SPH6QST8\MM90028355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4" y="3429000"/>
            <a:ext cx="1806196" cy="23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858512" y="3200400"/>
            <a:ext cx="1189488" cy="141552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Fridge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6937375" y="1158283"/>
            <a:ext cx="2286000" cy="141552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Refrigerator</a:t>
            </a:r>
            <a:endParaRPr lang="en-US" dirty="0"/>
          </a:p>
        </p:txBody>
      </p:sp>
      <p:pic>
        <p:nvPicPr>
          <p:cNvPr id="2054" name="Picture 6" descr="C:\Users\alp\AppData\Local\Microsoft\Windows\Temporary Internet Files\Content.IE5\V6E6NFBC\MC9004352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82107"/>
            <a:ext cx="114617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6543287" y="4174343"/>
            <a:ext cx="2286000" cy="141552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" y="228600"/>
            <a:ext cx="8991600" cy="1143000"/>
          </a:xfrm>
        </p:spPr>
        <p:txBody>
          <a:bodyPr/>
          <a:lstStyle/>
          <a:p>
            <a:r>
              <a:rPr lang="en-US" sz="4800" dirty="0" smtClean="0"/>
              <a:t>Non-intrusive load monitoring</a:t>
            </a:r>
            <a:br>
              <a:rPr lang="en-US" sz="4800" dirty="0" smtClean="0"/>
            </a:br>
            <a:r>
              <a:rPr lang="en-US" sz="4800" dirty="0" smtClean="0"/>
              <a:t>(Energy disaggregation)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87098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itchFamily="34" charset="0"/>
              </a:rPr>
              <a:t>“</a:t>
            </a:r>
            <a:r>
              <a:rPr lang="en-US" sz="2800" dirty="0">
                <a:latin typeface="Trebuchet MS" pitchFamily="34" charset="0"/>
              </a:rPr>
              <a:t>P</a:t>
            </a:r>
            <a:r>
              <a:rPr lang="en-US" sz="2800" dirty="0" smtClean="0">
                <a:latin typeface="Trebuchet MS" pitchFamily="34" charset="0"/>
              </a:rPr>
              <a:t>rocess </a:t>
            </a:r>
            <a:r>
              <a:rPr lang="en-US" sz="2800" dirty="0">
                <a:latin typeface="Trebuchet MS" pitchFamily="34" charset="0"/>
              </a:rPr>
              <a:t>of estimating the energy consumed by individual appliances given just a whole-house power meter </a:t>
            </a:r>
            <a:r>
              <a:rPr lang="en-US" sz="2800" dirty="0" smtClean="0">
                <a:latin typeface="Trebuchet MS" pitchFamily="34" charset="0"/>
              </a:rPr>
              <a:t>reading”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593267"/>
            <a:ext cx="418462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7" y="3621842"/>
            <a:ext cx="418462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3349172" y="3657600"/>
            <a:ext cx="1756228" cy="7643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Geographic coordinates</a:t>
            </a:r>
          </a:p>
          <a:p>
            <a:r>
              <a:rPr lang="en-US" dirty="0" smtClean="0"/>
              <a:t>Type of appliance- hot, cold, dry?</a:t>
            </a:r>
          </a:p>
          <a:p>
            <a:r>
              <a:rPr lang="en-US" dirty="0" smtClean="0"/>
              <a:t>Metering hierarchy</a:t>
            </a:r>
          </a:p>
          <a:p>
            <a:r>
              <a:rPr lang="en-US" dirty="0" smtClean="0"/>
              <a:t>Parameters measured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50"/>
            <a:ext cx="8229600" cy="1143000"/>
          </a:xfrm>
        </p:spPr>
        <p:txBody>
          <a:bodyPr/>
          <a:lstStyle/>
          <a:p>
            <a:r>
              <a:rPr lang="en-US" sz="4400" dirty="0" smtClean="0"/>
              <a:t>Standard nomenclature + Metadata + Datasets </a:t>
            </a:r>
            <a:r>
              <a:rPr lang="en-US" sz="4400" dirty="0" smtClean="0"/>
              <a:t>=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033" y="2743200"/>
            <a:ext cx="647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Comparing power draw of washing machines across US (REDD) and UK (UK-DALE)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2" t="38281" r="9626" b="24805"/>
          <a:stretch/>
        </p:blipFill>
        <p:spPr bwMode="auto">
          <a:xfrm>
            <a:off x="1371600" y="3657600"/>
            <a:ext cx="6400800" cy="2979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31</a:t>
            </a:fld>
            <a:endParaRPr lang="en-US" dirty="0"/>
          </a:p>
        </p:txBody>
      </p:sp>
      <p:pic>
        <p:nvPicPr>
          <p:cNvPr id="1026" name="Picture 2" descr="C:\Users\alp\AppData\Local\Microsoft\Windows\Temporary Internet Files\Content.IE5\SPH6QST8\MC9004418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22637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4974"/>
            <a:ext cx="8229600" cy="1143000"/>
          </a:xfrm>
        </p:spPr>
        <p:txBody>
          <a:bodyPr/>
          <a:lstStyle/>
          <a:p>
            <a:r>
              <a:rPr lang="en-US" sz="4400" dirty="0" smtClean="0"/>
              <a:t>Standard nomenclature + Metadata + Datasets </a:t>
            </a:r>
            <a:r>
              <a:rPr lang="en-US" sz="4400" dirty="0" smtClean="0"/>
              <a:t>=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6705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Top 5 appliance according to energy consumption across geographies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578" r="6881" b="25196"/>
          <a:stretch/>
        </p:blipFill>
        <p:spPr bwMode="auto">
          <a:xfrm>
            <a:off x="1828800" y="2590800"/>
            <a:ext cx="5610226" cy="418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3048" y="272955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754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754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p\AppData\Local\Microsoft\Windows\Temporary Internet Files\Content.IE5\SPH6QST8\MC9004418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22637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NILMTK pipeline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REDD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6576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BLUED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UK-DALE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977185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Statistics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715000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NILMTK-DF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977185"/>
            <a:ext cx="1600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Training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715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Preprocessing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Model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5715000"/>
            <a:ext cx="2392233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   Disaggregation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4245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Metrics</a:t>
            </a:r>
            <a:endParaRPr lang="en-US" sz="2000" dirty="0">
              <a:latin typeface="Trebuchet MS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828800"/>
            <a:ext cx="0" cy="4953000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Data interface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419600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32076" y="6172199"/>
            <a:ext cx="914400" cy="3264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54923" y="6096647"/>
            <a:ext cx="777353" cy="303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266950" y="4876800"/>
            <a:ext cx="32385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419600" y="48387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6362700" y="48006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8072459">
            <a:off x="3207192" y="4679831"/>
            <a:ext cx="355619" cy="142007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054496">
            <a:off x="7684820" y="4905670"/>
            <a:ext cx="327073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94664" y="6193809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33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815" y="4862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815" y="5243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119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643478"/>
              </p:ext>
            </p:extLst>
          </p:nvPr>
        </p:nvGraphicFramePr>
        <p:xfrm>
          <a:off x="495300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06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rebuchet MS" pitchFamily="34" charset="0"/>
              </a:rPr>
              <a:t>Energy </a:t>
            </a:r>
            <a:r>
              <a:rPr lang="en-US" sz="2400" dirty="0" err="1" smtClean="0">
                <a:latin typeface="Trebuchet MS" pitchFamily="34" charset="0"/>
              </a:rPr>
              <a:t>submetered</a:t>
            </a:r>
            <a:r>
              <a:rPr lang="en-US" sz="2400" dirty="0" smtClean="0">
                <a:latin typeface="Trebuchet MS" pitchFamily="34" charset="0"/>
              </a:rPr>
              <a:t>:  Sum of energy of all appliance/Energy at mains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rebuchet MS" pitchFamily="34" charset="0"/>
              </a:rPr>
              <a:t>More energy </a:t>
            </a:r>
            <a:r>
              <a:rPr lang="en-US" sz="2400" dirty="0" err="1" smtClean="0">
                <a:latin typeface="Trebuchet MS" pitchFamily="34" charset="0"/>
              </a:rPr>
              <a:t>submetered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  <a:sym typeface="Wingdings" pitchFamily="2" charset="2"/>
              </a:rPr>
              <a:t> More ground truth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Appliance usage patterns</a:t>
            </a:r>
          </a:p>
          <a:p>
            <a:r>
              <a:rPr lang="en-US" dirty="0" smtClean="0"/>
              <a:t>Correlations with weather</a:t>
            </a:r>
          </a:p>
          <a:p>
            <a:r>
              <a:rPr lang="en-US" dirty="0" smtClean="0"/>
              <a:t>Appliance power demands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76200"/>
            <a:ext cx="8229600" cy="1143000"/>
          </a:xfrm>
        </p:spPr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119" y="1600200"/>
            <a:ext cx="8991600" cy="1524000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Every data set has problems </a:t>
            </a:r>
            <a:r>
              <a:rPr lang="en-US" sz="3100" dirty="0" smtClean="0">
                <a:sym typeface="Wingdings" pitchFamily="2" charset="2"/>
              </a:rPr>
              <a:t> NILMTK provides diagnostic functions for common problems.</a:t>
            </a:r>
          </a:p>
          <a:p>
            <a:r>
              <a:rPr lang="en-US" sz="3100" dirty="0" smtClean="0">
                <a:sym typeface="Wingdings" pitchFamily="2" charset="2"/>
              </a:rPr>
              <a:t>%Lost samples (per interval and whole), uptime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34375" r="29722" b="17724"/>
          <a:stretch/>
        </p:blipFill>
        <p:spPr bwMode="auto">
          <a:xfrm>
            <a:off x="152400" y="3657600"/>
            <a:ext cx="6610350" cy="295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36576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% lost samples in house 1 of REDD dataset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REDD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6576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BLUED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UK-DALE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977185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Statistics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715000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NILMTK-DF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977185"/>
            <a:ext cx="1600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Training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715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Preprocessing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Model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5715000"/>
            <a:ext cx="2392233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   Disaggregation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4245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Metrics</a:t>
            </a:r>
            <a:endParaRPr lang="en-US" sz="2000" dirty="0">
              <a:latin typeface="Trebuchet MS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828800"/>
            <a:ext cx="0" cy="4953000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Data interface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419600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32076" y="6172199"/>
            <a:ext cx="914400" cy="3264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54923" y="6096647"/>
            <a:ext cx="777353" cy="303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266950" y="4876800"/>
            <a:ext cx="32385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419600" y="48387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6362700" y="48006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8072459">
            <a:off x="3207192" y="4679831"/>
            <a:ext cx="355619" cy="142007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054496">
            <a:off x="7684820" y="4905670"/>
            <a:ext cx="327073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94664" y="6193809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37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815" y="4862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815" y="5243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Correct common problems (as per diagnosis).</a:t>
            </a:r>
          </a:p>
          <a:p>
            <a:r>
              <a:rPr lang="en-US" dirty="0" smtClean="0"/>
              <a:t>Other standard NILM preprocessors:</a:t>
            </a:r>
          </a:p>
          <a:p>
            <a:pPr lvl="1"/>
            <a:r>
              <a:rPr lang="en-US" dirty="0" smtClean="0"/>
              <a:t>Interpolating, filtering implausible </a:t>
            </a:r>
          </a:p>
          <a:p>
            <a:pPr lvl="1"/>
            <a:r>
              <a:rPr lang="en-US" dirty="0" err="1" smtClean="0"/>
              <a:t>Downsample</a:t>
            </a:r>
            <a:r>
              <a:rPr lang="en-US" dirty="0" smtClean="0"/>
              <a:t> to lower frequency</a:t>
            </a:r>
          </a:p>
          <a:p>
            <a:pPr lvl="1"/>
            <a:r>
              <a:rPr lang="en-US" dirty="0" smtClean="0"/>
              <a:t>Select Top-k-appliances by energy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Heart of NILMTK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REDD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6576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BLUED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UK-DALE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977185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Statistics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715000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NILMTK-DF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977185"/>
            <a:ext cx="1600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Training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715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Preprocessing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Model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5715000"/>
            <a:ext cx="2392233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   Disaggregation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4245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Metrics</a:t>
            </a:r>
            <a:endParaRPr lang="en-US" sz="2000" dirty="0">
              <a:latin typeface="Trebuchet MS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828800"/>
            <a:ext cx="0" cy="4953000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Data interface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419600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32076" y="6172199"/>
            <a:ext cx="914400" cy="3264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54923" y="6096647"/>
            <a:ext cx="777353" cy="303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266950" y="4876800"/>
            <a:ext cx="32385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419600" y="48387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6362700" y="48006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8072459">
            <a:off x="3207192" y="4679831"/>
            <a:ext cx="355619" cy="142007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054496">
            <a:off x="7684820" y="4905670"/>
            <a:ext cx="327073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94664" y="6193809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39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815" y="4862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815" y="5243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Wait a </a:t>
            </a:r>
            <a:r>
              <a:rPr lang="en-US" dirty="0" smtClean="0"/>
              <a:t>minute! </a:t>
            </a:r>
            <a:r>
              <a:rPr lang="en-US" dirty="0" smtClean="0"/>
              <a:t>This sounds complicated</a:t>
            </a:r>
            <a:br>
              <a:rPr lang="en-US" dirty="0" smtClean="0"/>
            </a:br>
            <a:r>
              <a:rPr lang="en-US" dirty="0" smtClean="0"/>
              <a:t>Would it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NILMTK provides two benchmark algorithms</a:t>
            </a:r>
          </a:p>
          <a:p>
            <a:pPr lvl="1"/>
            <a:r>
              <a:rPr lang="en-US" sz="3200" dirty="0" smtClean="0"/>
              <a:t>Combinatorial optimization (CO) [Proposed by Hart]</a:t>
            </a:r>
          </a:p>
          <a:p>
            <a:pPr lvl="1"/>
            <a:r>
              <a:rPr lang="en-US" sz="3200" dirty="0" smtClean="0"/>
              <a:t>Factorial hidden Markov model (FHMM) [More recent, more complex]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744"/>
            <a:ext cx="8229600" cy="4525963"/>
          </a:xfrm>
        </p:spPr>
        <p:txBody>
          <a:bodyPr/>
          <a:lstStyle/>
          <a:p>
            <a:r>
              <a:rPr lang="en-US" dirty="0" smtClean="0"/>
              <a:t>Beyond the usual train and disaggregate, NILMTK allows importing and exporting learnt models</a:t>
            </a:r>
          </a:p>
          <a:p>
            <a:r>
              <a:rPr lang="en-US" dirty="0" smtClean="0"/>
              <a:t>Allows NILM to be deployed in “real world settings”</a:t>
            </a:r>
          </a:p>
          <a:p>
            <a:r>
              <a:rPr lang="en-US" dirty="0" smtClean="0"/>
              <a:t>Action speaks louder than words!! Demo follows!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Disaggregate!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32" y="1972513"/>
            <a:ext cx="7010400" cy="4525963"/>
          </a:xfrm>
        </p:spPr>
        <p:txBody>
          <a:bodyPr/>
          <a:lstStyle/>
          <a:p>
            <a:r>
              <a:rPr lang="en-US" dirty="0" smtClean="0"/>
              <a:t>Quite a bit of work before we disaggregate</a:t>
            </a:r>
          </a:p>
          <a:p>
            <a:r>
              <a:rPr lang="en-US" dirty="0" smtClean="0"/>
              <a:t>We performed</a:t>
            </a:r>
          </a:p>
          <a:p>
            <a:pPr lvl="1"/>
            <a:r>
              <a:rPr lang="en-US" dirty="0" smtClean="0"/>
              <a:t> CO and FHMM based disaggregation across first home of each dataset</a:t>
            </a:r>
          </a:p>
          <a:p>
            <a:pPr lvl="1"/>
            <a:r>
              <a:rPr lang="en-US" dirty="0" smtClean="0"/>
              <a:t>Detailed disaggregation analysis across the home in </a:t>
            </a:r>
            <a:r>
              <a:rPr lang="en-US" dirty="0" err="1" smtClean="0"/>
              <a:t>iAWE</a:t>
            </a:r>
            <a:r>
              <a:rPr lang="en-US" dirty="0" smtClean="0"/>
              <a:t> (dataset from India)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alp\AppData\Local\Microsoft\Windows\Temporary Internet Files\Content.IE5\ZSOLM3OI\MC9003551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01" y="1066800"/>
            <a:ext cx="1829714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r>
              <a:rPr lang="en-US" sz="6000" dirty="0" smtClean="0"/>
              <a:t>Disaggregation across multiple datasets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 as good as FHMM</a:t>
            </a:r>
            <a:r>
              <a:rPr lang="en-US" sz="3600" dirty="0"/>
              <a:t> </a:t>
            </a:r>
            <a:r>
              <a:rPr lang="en-US" sz="3600" dirty="0" smtClean="0"/>
              <a:t>across </a:t>
            </a:r>
            <a:r>
              <a:rPr lang="en-US" sz="3600" dirty="0" err="1"/>
              <a:t>iAWE</a:t>
            </a:r>
            <a:r>
              <a:rPr lang="en-US" sz="3600" dirty="0"/>
              <a:t>, UKPD, Pecan datasets</a:t>
            </a:r>
            <a:endParaRPr lang="en-US" sz="3600" dirty="0" smtClean="0"/>
          </a:p>
          <a:p>
            <a:pPr lvl="1"/>
            <a:r>
              <a:rPr lang="en-US" sz="3200" dirty="0" smtClean="0"/>
              <a:t>Space heating contributes 60% in Pecan and 35% in </a:t>
            </a:r>
            <a:r>
              <a:rPr lang="en-US" sz="3200" dirty="0" err="1" smtClean="0"/>
              <a:t>iAWE</a:t>
            </a:r>
            <a:r>
              <a:rPr lang="en-US" sz="3200" dirty="0" smtClean="0"/>
              <a:t>. Both approaches able to detect with fair ease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43</a:t>
            </a:fld>
            <a:endParaRPr lang="en-US" dirty="0"/>
          </a:p>
        </p:txBody>
      </p:sp>
      <p:pic>
        <p:nvPicPr>
          <p:cNvPr id="5122" name="Picture 2" descr="C:\Users\alp\AppData\Local\Microsoft\Windows\Temporary Internet Files\Content.IE5\V6E6NFBC\MP9004140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92" y="4876800"/>
            <a:ext cx="1313852" cy="1886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5035371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And I thought that CO was really outdated…</a:t>
            </a:r>
            <a:endParaRPr lang="en-US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white"/>
                </a:solidFill>
              </a:rPr>
              <a:t>Disaggregation across multiple datasets</a:t>
            </a: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1336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rebuchet MS" pitchFamily="34" charset="0"/>
              </a:rPr>
              <a:t>FHMM outperforms CO across REDD, Smart*, </a:t>
            </a:r>
            <a:r>
              <a:rPr lang="en-US" sz="3200" dirty="0" err="1" smtClean="0">
                <a:latin typeface="Trebuchet MS" pitchFamily="34" charset="0"/>
              </a:rPr>
              <a:t>AMPds</a:t>
            </a:r>
            <a:endParaRPr lang="en-US" sz="3200" dirty="0" smtClean="0">
              <a:latin typeface="Trebuchet MS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Trebuchet MS" pitchFamily="34" charset="0"/>
              </a:rPr>
              <a:t>This </a:t>
            </a:r>
            <a:r>
              <a:rPr lang="en-US" sz="3200" dirty="0">
                <a:latin typeface="Trebuchet MS" pitchFamily="34" charset="0"/>
              </a:rPr>
              <a:t>is expected as FHMM models time variations.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rebuchet MS" pitchFamily="34" charset="0"/>
              </a:rPr>
              <a:t>CO exponentially quicker than FHMM</a:t>
            </a:r>
          </a:p>
        </p:txBody>
      </p:sp>
      <p:pic>
        <p:nvPicPr>
          <p:cNvPr id="6146" name="Picture 2" descr="C:\Users\alp\AppData\Local\Microsoft\Windows\Temporary Internet Files\Content.IE5\ZSOLM3OI\MP9004484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15" y="4688145"/>
            <a:ext cx="3178970" cy="2119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50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 smtClean="0"/>
              <a:t>Detailed disaggregation in </a:t>
            </a:r>
            <a:r>
              <a:rPr lang="en-US" sz="4800" dirty="0" err="1" smtClean="0"/>
              <a:t>iAWE</a:t>
            </a:r>
            <a:r>
              <a:rPr lang="en-US" sz="4800" dirty="0" smtClean="0"/>
              <a:t> dataset (India)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 and FHMM perform similar</a:t>
            </a:r>
          </a:p>
          <a:p>
            <a:r>
              <a:rPr lang="en-US" sz="3600" dirty="0" smtClean="0"/>
              <a:t>Appliances such as air conditioners way easier to disaggregate</a:t>
            </a:r>
          </a:p>
          <a:p>
            <a:r>
              <a:rPr lang="en-US" sz="3600" dirty="0" smtClean="0"/>
              <a:t>Complex appliances (laptops and washing machines) – not so good </a:t>
            </a:r>
            <a:r>
              <a:rPr lang="en-US" sz="3600" dirty="0" smtClean="0">
                <a:sym typeface="Wingdings" pitchFamily="2" charset="2"/>
              </a:rPr>
              <a:t>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45</a:t>
            </a:fld>
            <a:endParaRPr lang="en-US" dirty="0"/>
          </a:p>
        </p:txBody>
      </p:sp>
      <p:pic>
        <p:nvPicPr>
          <p:cNvPr id="3076" name="Picture 4" descr="C:\Users\alp\AppData\Local\Microsoft\Windows\Temporary Internet Files\Content.IE5\ZSOLM3OI\MP9004225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" y="5105400"/>
            <a:ext cx="1676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p\AppData\Local\Microsoft\Windows\Temporary Internet Files\Content.IE5\FQ5VOU8W\MP9004244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16897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NILMTK pipeline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REDD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6576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BLUED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1066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UK-DALE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977185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Statistics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715000"/>
            <a:ext cx="1371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NILMTK-DF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977185"/>
            <a:ext cx="1600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Training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715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Preprocessing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Model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5715000"/>
            <a:ext cx="2392233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    Disaggregation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4245" y="4038600"/>
            <a:ext cx="121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Metrics</a:t>
            </a:r>
            <a:endParaRPr lang="en-US" sz="2000" dirty="0">
              <a:latin typeface="Trebuchet MS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828800"/>
            <a:ext cx="0" cy="4953000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Data interface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419600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32076" y="6172199"/>
            <a:ext cx="914400" cy="3264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54923" y="6096647"/>
            <a:ext cx="777353" cy="303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266950" y="4876800"/>
            <a:ext cx="32385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419600" y="48387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6362700" y="4800600"/>
            <a:ext cx="342900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8072459">
            <a:off x="3207192" y="4679831"/>
            <a:ext cx="355619" cy="142007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054496">
            <a:off x="7684820" y="4905670"/>
            <a:ext cx="327073" cy="10287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94664" y="6193809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46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815" y="4862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815" y="5243015"/>
            <a:ext cx="243385" cy="243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NILMTK provides:</a:t>
            </a:r>
          </a:p>
          <a:p>
            <a:pPr lvl="1"/>
            <a:r>
              <a:rPr lang="en-US" sz="3200" dirty="0"/>
              <a:t>G</a:t>
            </a:r>
            <a:r>
              <a:rPr lang="en-US" sz="3200" dirty="0" smtClean="0"/>
              <a:t>eneral machine learning metrics </a:t>
            </a:r>
            <a:endParaRPr lang="en-US" sz="3200" dirty="0"/>
          </a:p>
          <a:p>
            <a:pPr lvl="2"/>
            <a:r>
              <a:rPr lang="en-US" sz="2800" dirty="0" smtClean="0"/>
              <a:t>Precision, Recall, F-score</a:t>
            </a:r>
          </a:p>
          <a:p>
            <a:pPr lvl="1"/>
            <a:r>
              <a:rPr lang="en-US" sz="3200" dirty="0" smtClean="0"/>
              <a:t>Specialized metrics for NILM</a:t>
            </a:r>
          </a:p>
          <a:p>
            <a:pPr lvl="2"/>
            <a:r>
              <a:rPr lang="en-US" sz="2800" dirty="0" smtClean="0"/>
              <a:t>Error in total energy assigned, RMS error in assigned power,..</a:t>
            </a:r>
          </a:p>
          <a:p>
            <a:pPr lvl="1"/>
            <a:r>
              <a:rPr lang="en-US" sz="3200" dirty="0" smtClean="0"/>
              <a:t>Both event based and total power based NILM metrics.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sz="5400" dirty="0" smtClean="0"/>
              <a:t>Conclusions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3454" y="1143000"/>
            <a:ext cx="9067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rebuchet MS" pitchFamily="34" charset="0"/>
              </a:rPr>
              <a:t>Three core challenges in NILM research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Hard to address generality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Lack of comparison against same benchmarks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Inconsistent disaggregation performance metrics</a:t>
            </a:r>
          </a:p>
          <a:p>
            <a:pPr marL="800100" lvl="1" indent="-342900">
              <a:buFont typeface="+mj-lt"/>
              <a:buAutoNum type="arabicPeriod"/>
            </a:pPr>
            <a:endParaRPr lang="en-US" sz="2400" dirty="0">
              <a:latin typeface="Trebuchet MS" pitchFamily="34" charset="0"/>
            </a:endParaRPr>
          </a:p>
          <a:p>
            <a:pPr lvl="1"/>
            <a:endParaRPr lang="en-US" sz="2400" dirty="0" smtClean="0">
              <a:latin typeface="Trebuchet MS" pitchFamily="34" charset="0"/>
            </a:endParaRPr>
          </a:p>
          <a:p>
            <a:r>
              <a:rPr lang="en-US" sz="3600" b="1" dirty="0" smtClean="0">
                <a:latin typeface="Trebuchet MS" pitchFamily="34" charset="0"/>
              </a:rPr>
              <a:t>How NILMTK addresses these challenges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Standard input and output formats (Addresses  #1)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Parsers for 6 NILM data sets (Addresses #1, #2)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Two benchmark NILM algorithms (Addresses #1, #2)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Statistics, diagnostics and preprocessing (Addresses  #1, #2)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</a:rPr>
              <a:t>Metrics for different  NILM use cases (Addresses #1)</a:t>
            </a:r>
          </a:p>
          <a:p>
            <a:pPr marL="800100" lvl="1" indent="-342900">
              <a:buFont typeface="+mj-lt"/>
              <a:buAutoNum type="arabicPeriod"/>
            </a:pPr>
            <a:endParaRPr lang="en-US" sz="2400" dirty="0" smtClean="0">
              <a:latin typeface="Trebuchet MS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2400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goes to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2" y="2921092"/>
            <a:ext cx="19534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p\AppData\Local\Microsoft\Windows\Temporary Internet Files\Content.IE5\FQ5VOU8W\MC9002318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66150"/>
            <a:ext cx="2743200" cy="30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/>
          <a:lstStyle/>
          <a:p>
            <a:r>
              <a:rPr lang="en-US" sz="5400" dirty="0" smtClean="0"/>
              <a:t>Combinatorial optimization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352800"/>
          </a:xfrm>
        </p:spPr>
        <p:txBody>
          <a:bodyPr/>
          <a:lstStyle/>
          <a:p>
            <a:r>
              <a:rPr lang="en-US" dirty="0" smtClean="0"/>
              <a:t>Seeks to find the optimal combination of appliances’ power draw to minimize residual energy.</a:t>
            </a:r>
          </a:p>
          <a:p>
            <a:r>
              <a:rPr lang="en-US" dirty="0" smtClean="0"/>
              <a:t>Similar to subset-sum problem and thus NP-complete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Power draw is not related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/>
          <a:lstStyle/>
          <a:p>
            <a:r>
              <a:rPr lang="en-US" sz="5400" dirty="0" smtClean="0"/>
              <a:t>Combinatorial optimization</a:t>
            </a:r>
            <a:endParaRPr lang="en-US" sz="5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64020"/>
              </p:ext>
            </p:extLst>
          </p:nvPr>
        </p:nvGraphicFramePr>
        <p:xfrm>
          <a:off x="457200" y="1397000"/>
          <a:ext cx="8305800" cy="27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49680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Appliance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Off power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On power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3150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Air conditioner (AC)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2000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90593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Refrigerator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200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3000" y="4800600"/>
            <a:ext cx="716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</a:rPr>
              <a:t>If total power observed  = 210 </a:t>
            </a:r>
            <a:r>
              <a:rPr lang="en-US" sz="3200" dirty="0" smtClean="0">
                <a:latin typeface="Trebuchet MS" pitchFamily="34" charset="0"/>
                <a:sym typeface="Wingdings" pitchFamily="2" charset="2"/>
              </a:rPr>
              <a:t> AC is OFF and Refrigerator is 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/>
          <a:lstStyle/>
          <a:p>
            <a:r>
              <a:rPr lang="en-US" sz="5400" dirty="0" smtClean="0"/>
              <a:t>Combinatorial optimization</a:t>
            </a:r>
            <a:endParaRPr lang="en-US" sz="5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5516"/>
              </p:ext>
            </p:extLst>
          </p:nvPr>
        </p:nvGraphicFramePr>
        <p:xfrm>
          <a:off x="457200" y="1397000"/>
          <a:ext cx="8305800" cy="27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49680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Appliance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Off power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On power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3150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Air conditioner (AC)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2000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90593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Refrigerator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200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3000" y="4800600"/>
            <a:ext cx="716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</a:rPr>
              <a:t>If total power observed  = 2000 </a:t>
            </a:r>
            <a:r>
              <a:rPr lang="en-US" sz="3200" dirty="0" smtClean="0">
                <a:latin typeface="Trebuchet MS" pitchFamily="34" charset="0"/>
                <a:sym typeface="Wingdings" pitchFamily="2" charset="2"/>
              </a:rPr>
              <a:t> AC is ON and Refrigerator is OFF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/>
          <a:lstStyle/>
          <a:p>
            <a:r>
              <a:rPr lang="en-US" sz="5400" dirty="0" smtClean="0"/>
              <a:t>Combinatorial optimization</a:t>
            </a:r>
            <a:endParaRPr lang="en-US" sz="5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9896"/>
              </p:ext>
            </p:extLst>
          </p:nvPr>
        </p:nvGraphicFramePr>
        <p:xfrm>
          <a:off x="457200" y="1397000"/>
          <a:ext cx="8305800" cy="27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49680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Appliance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Off power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On power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3150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Air conditioner (AC)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2000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90593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Refrigerator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rebuchet MS" pitchFamily="34" charset="0"/>
                        </a:rPr>
                        <a:t>200</a:t>
                      </a:r>
                      <a:endParaRPr lang="en-US" sz="28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3000" y="4800600"/>
            <a:ext cx="716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</a:rPr>
              <a:t>If total power observed  = 2230 </a:t>
            </a:r>
            <a:r>
              <a:rPr lang="en-US" sz="3200" dirty="0" smtClean="0">
                <a:latin typeface="Trebuchet MS" pitchFamily="34" charset="0"/>
                <a:sym typeface="Wingdings" pitchFamily="2" charset="2"/>
              </a:rPr>
              <a:t> AC is ON and Refrigerator is 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5400" dirty="0" smtClean="0"/>
              <a:t>FHMM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Each appliance modeled as HMM</a:t>
            </a:r>
          </a:p>
          <a:p>
            <a:pPr lvl="1"/>
            <a:r>
              <a:rPr lang="en-US" dirty="0" smtClean="0"/>
              <a:t>Power draw related in time</a:t>
            </a:r>
            <a:r>
              <a:rPr lang="en-US" dirty="0" smtClean="0">
                <a:sym typeface="Wingdings" pitchFamily="2" charset="2"/>
              </a:rPr>
              <a:t> If TV is on right now, likely to be on next second.</a:t>
            </a:r>
          </a:p>
          <a:p>
            <a:r>
              <a:rPr lang="en-US" dirty="0" smtClean="0">
                <a:sym typeface="Wingdings" pitchFamily="2" charset="2"/>
              </a:rPr>
              <a:t>Exact inference scales worse than CO</a:t>
            </a:r>
          </a:p>
        </p:txBody>
      </p:sp>
      <p:pic>
        <p:nvPicPr>
          <p:cNvPr id="4" name="Picture 3" descr="AAAI - 24.07.201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17601" r="10747" b="12838"/>
          <a:stretch/>
        </p:blipFill>
        <p:spPr>
          <a:xfrm>
            <a:off x="2057400" y="1094405"/>
            <a:ext cx="5799160" cy="3020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pic>
        <p:nvPicPr>
          <p:cNvPr id="4" name="Content Placeholder 3" descr="www.marioberges.com/presentations/05072012_NILMReview_CMU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9010" r="4892" b="2888"/>
          <a:stretch/>
        </p:blipFill>
        <p:spPr>
          <a:xfrm>
            <a:off x="838200" y="2726140"/>
            <a:ext cx="7519917" cy="390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1676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Seminal work on NILM done at MIT dates back to early 1980s – A good 6-7 years before I was born!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Field 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254604"/>
              </p:ext>
            </p:extLst>
          </p:nvPr>
        </p:nvGraphicFramePr>
        <p:xfrm>
          <a:off x="457200" y="2590800"/>
          <a:ext cx="8458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162800" y="3733800"/>
            <a:ext cx="1600200" cy="27432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72284" y="209338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What happened here?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Jane spends 200 pounds on her purchases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2" y="3276600"/>
            <a:ext cx="19534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Jane’s husband John is worried with the expenses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C:\Users\alp\AppData\Local\Microsoft\Windows\Temporary Internet Files\Content.IE5\SPH6QST8\MC9000564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2152650" cy="250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dirty="0" smtClean="0"/>
              <a:t>He spends some time and looks at the purchase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 descr="C:\Users\alp\AppData\Local\Microsoft\Windows\Temporary Internet Files\Content.IE5\ZSOLM3OI\MC9001407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982913"/>
            <a:ext cx="3379787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Do you think the itemized billing helped him?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NILM is the same, but for energy!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5919-09E1-4F33-BEEB-ABBFD51886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1293</Words>
  <Application>Microsoft Office PowerPoint</Application>
  <PresentationFormat>On-screen Show (4:3)</PresentationFormat>
  <Paragraphs>331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NILMTK </vt:lpstr>
      <vt:lpstr>NILMTK team</vt:lpstr>
      <vt:lpstr>Non-intrusive load monitoring (Energy disaggregation)</vt:lpstr>
      <vt:lpstr>Wait a minute! This sounds complicated Would it help?</vt:lpstr>
      <vt:lpstr>Jane goes to the market</vt:lpstr>
      <vt:lpstr>Jane spends 200 pounds on her purchases </vt:lpstr>
      <vt:lpstr>Jane’s husband John is worried with the expenses</vt:lpstr>
      <vt:lpstr>He spends some time and looks at the purchase list</vt:lpstr>
      <vt:lpstr>Do you think the itemized billing helped him?</vt:lpstr>
      <vt:lpstr>Quiz time! Identify this famous CS scientist</vt:lpstr>
      <vt:lpstr>Quiz time! Identify this famous CS scientist</vt:lpstr>
      <vt:lpstr>Giving credit where it is due</vt:lpstr>
      <vt:lpstr>NILM interest explosion</vt:lpstr>
      <vt:lpstr>“Data is the new oil”</vt:lpstr>
      <vt:lpstr>The industry is interested!</vt:lpstr>
      <vt:lpstr>So, is everything so rosy? Not quite! Else we won’t be here</vt:lpstr>
      <vt:lpstr>The scientific method</vt:lpstr>
      <vt:lpstr>3 core obstacles preventing comparison of state-of-the-art</vt:lpstr>
      <vt:lpstr>1. Hard to assess generality</vt:lpstr>
      <vt:lpstr>2. Lack of comparison against same benchmarks</vt:lpstr>
      <vt:lpstr>3. “Inconsistent” disaggregation performance metrics</vt:lpstr>
      <vt:lpstr>What is NILMTK?</vt:lpstr>
      <vt:lpstr>What does it do?</vt:lpstr>
      <vt:lpstr>How does it do that?</vt:lpstr>
      <vt:lpstr>NILMTK pipeline</vt:lpstr>
      <vt:lpstr>Data Format</vt:lpstr>
      <vt:lpstr>Data Format</vt:lpstr>
      <vt:lpstr>The fun of data!</vt:lpstr>
      <vt:lpstr>Standardizing nomenclature</vt:lpstr>
      <vt:lpstr>Metadata</vt:lpstr>
      <vt:lpstr>Standard nomenclature + Metadata + Datasets = </vt:lpstr>
      <vt:lpstr>Standard nomenclature + Metadata + Datasets = </vt:lpstr>
      <vt:lpstr>NILMTK pipeline</vt:lpstr>
      <vt:lpstr>Statistics</vt:lpstr>
      <vt:lpstr>Statistics</vt:lpstr>
      <vt:lpstr>Diagnostics</vt:lpstr>
      <vt:lpstr>Preprocessing</vt:lpstr>
      <vt:lpstr>Preprocessing</vt:lpstr>
      <vt:lpstr>Heart of NILMTK</vt:lpstr>
      <vt:lpstr>Training</vt:lpstr>
      <vt:lpstr>Model</vt:lpstr>
      <vt:lpstr>Disaggregate!</vt:lpstr>
      <vt:lpstr>Disaggregation across multiple datasets</vt:lpstr>
      <vt:lpstr>Disaggregation across multiple datasets</vt:lpstr>
      <vt:lpstr>Detailed disaggregation in iAWE dataset (India)</vt:lpstr>
      <vt:lpstr>NILMTK pipeline</vt:lpstr>
      <vt:lpstr>Metrics</vt:lpstr>
      <vt:lpstr>Demo time!!</vt:lpstr>
      <vt:lpstr>Conclusions</vt:lpstr>
      <vt:lpstr>Backup</vt:lpstr>
      <vt:lpstr>Combinatorial optimization</vt:lpstr>
      <vt:lpstr>Combinatorial optimization</vt:lpstr>
      <vt:lpstr>Combinatorial optimization</vt:lpstr>
      <vt:lpstr>Combinatorial optimization</vt:lpstr>
      <vt:lpstr>FHMM</vt:lpstr>
      <vt:lpstr>A bit of history</vt:lpstr>
      <vt:lpstr>Field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Nipun</dc:creator>
  <cp:lastModifiedBy>Nipun</cp:lastModifiedBy>
  <cp:revision>672</cp:revision>
  <dcterms:created xsi:type="dcterms:W3CDTF">2014-03-31T05:43:44Z</dcterms:created>
  <dcterms:modified xsi:type="dcterms:W3CDTF">2014-06-13T04:07:18Z</dcterms:modified>
</cp:coreProperties>
</file>